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9" r:id="rId2"/>
  </p:sldIdLst>
  <p:sldSz cx="9144000" cy="6858000" type="screen4x3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96FFF3-7A98-4E6C-955B-71F1DB9C6ED2}" type="datetimeFigureOut">
              <a:rPr lang="en-IN" smtClean="0"/>
              <a:t>09-06-2017</a:t>
            </a:fld>
            <a:endParaRPr lang="en-IN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B29D6B-70EA-4F57-A658-6C9B98952CAB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98949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6338" y="1233488"/>
            <a:ext cx="4445000" cy="3333750"/>
          </a:xfrm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4213" indent="-286236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4943" indent="-228989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2920" indent="-228989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60898" indent="-228989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8875" indent="-2289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6852" indent="-2289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34829" indent="-2289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92807" indent="-2289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FDEEAD08-E869-4715-996C-0A87B87EA1DF}" type="slidenum">
              <a:rPr lang="en-IN" altLang="en-US" smtClean="0">
                <a:solidFill>
                  <a:srgbClr val="000000"/>
                </a:solidFill>
              </a:rPr>
              <a:pPr/>
              <a:t>1</a:t>
            </a:fld>
            <a:endParaRPr lang="en-IN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07149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9" descr="advi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325" y="195263"/>
            <a:ext cx="106680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/>
          <p:cNvCxnSpPr/>
          <p:nvPr/>
        </p:nvCxnSpPr>
        <p:spPr>
          <a:xfrm>
            <a:off x="152400" y="6477000"/>
            <a:ext cx="8839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96" name="Rectangle 40"/>
          <p:cNvSpPr>
            <a:spLocks noChangeArrowheads="1"/>
          </p:cNvSpPr>
          <p:nvPr/>
        </p:nvSpPr>
        <p:spPr bwMode="auto">
          <a:xfrm>
            <a:off x="3205163" y="838200"/>
            <a:ext cx="5786437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IDEA </a:t>
            </a:r>
            <a:r>
              <a:rPr lang="en-US" sz="1050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:- </a:t>
            </a:r>
            <a:r>
              <a:rPr lang="en-US" sz="1050" dirty="0" err="1">
                <a:latin typeface="Calibri" pitchFamily="34" charset="0"/>
                <a:cs typeface="Calibri" pitchFamily="34" charset="0"/>
              </a:rPr>
              <a:t>Vibro</a:t>
            </a:r>
            <a:r>
              <a:rPr lang="en-US" sz="1050" dirty="0">
                <a:latin typeface="Calibri" pitchFamily="34" charset="0"/>
                <a:cs typeface="Calibri" pitchFamily="34" charset="0"/>
              </a:rPr>
              <a:t> machine output material  store in plastic coating tray. </a:t>
            </a:r>
            <a:r>
              <a:rPr lang="en-US" sz="1050" dirty="0">
                <a:latin typeface="Calibri" pitchFamily="34" charset="0"/>
              </a:rPr>
              <a:t> </a:t>
            </a:r>
          </a:p>
        </p:txBody>
      </p:sp>
      <p:sp>
        <p:nvSpPr>
          <p:cNvPr id="6150" name="Rectangle 2"/>
          <p:cNvSpPr>
            <a:spLocks noChangeArrowheads="1"/>
          </p:cNvSpPr>
          <p:nvPr/>
        </p:nvSpPr>
        <p:spPr bwMode="auto">
          <a:xfrm>
            <a:off x="158750" y="152400"/>
            <a:ext cx="883285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1" name="Rectangle 3"/>
          <p:cNvSpPr>
            <a:spLocks noChangeArrowheads="1"/>
          </p:cNvSpPr>
          <p:nvPr/>
        </p:nvSpPr>
        <p:spPr bwMode="auto">
          <a:xfrm>
            <a:off x="158750" y="152400"/>
            <a:ext cx="1447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1606550" y="152400"/>
            <a:ext cx="19796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KAIZEN NO :-</a:t>
            </a:r>
            <a:endParaRPr lang="en-US" sz="1050" dirty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1606550" y="304800"/>
            <a:ext cx="19796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TPM CIRCLE NAME: </a:t>
            </a:r>
            <a:r>
              <a:rPr lang="en-US" sz="1050" dirty="0">
                <a:latin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1606550" y="457200"/>
            <a:ext cx="19796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DEPT :- </a:t>
            </a: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MACHINE  SHOP</a:t>
            </a:r>
          </a:p>
        </p:txBody>
      </p:sp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158750" y="609600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CELL:-</a:t>
            </a:r>
            <a:r>
              <a:rPr lang="en-US" sz="1050" b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Grinding </a:t>
            </a:r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1301750" y="609600"/>
            <a:ext cx="1903413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CELL NAME:-</a:t>
            </a:r>
            <a:r>
              <a:rPr lang="en-US" sz="1050" dirty="0">
                <a:latin typeface="Calibri" pitchFamily="34" charset="0"/>
                <a:cs typeface="Calibri" pitchFamily="34" charset="0"/>
              </a:rPr>
              <a:t> Rotor cell </a:t>
            </a:r>
          </a:p>
        </p:txBody>
      </p:sp>
      <p:sp>
        <p:nvSpPr>
          <p:cNvPr id="24" name="Rectangle 9"/>
          <p:cNvSpPr>
            <a:spLocks noChangeArrowheads="1"/>
          </p:cNvSpPr>
          <p:nvPr/>
        </p:nvSpPr>
        <p:spPr bwMode="auto">
          <a:xfrm>
            <a:off x="3586163" y="1524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ACTIVITY</a:t>
            </a:r>
          </a:p>
        </p:txBody>
      </p:sp>
      <p:sp>
        <p:nvSpPr>
          <p:cNvPr id="25" name="Rectangle 10"/>
          <p:cNvSpPr>
            <a:spLocks noChangeArrowheads="1"/>
          </p:cNvSpPr>
          <p:nvPr/>
        </p:nvSpPr>
        <p:spPr bwMode="auto">
          <a:xfrm>
            <a:off x="3586163" y="3048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LOSS NO. / STEP</a:t>
            </a:r>
          </a:p>
        </p:txBody>
      </p:sp>
      <p:sp>
        <p:nvSpPr>
          <p:cNvPr id="26" name="Rectangle 11"/>
          <p:cNvSpPr>
            <a:spLocks noChangeArrowheads="1"/>
          </p:cNvSpPr>
          <p:nvPr/>
        </p:nvSpPr>
        <p:spPr bwMode="auto">
          <a:xfrm>
            <a:off x="3586163" y="4572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RESULT AREA</a:t>
            </a:r>
          </a:p>
        </p:txBody>
      </p:sp>
      <p:sp>
        <p:nvSpPr>
          <p:cNvPr id="27" name="Rectangle 12"/>
          <p:cNvSpPr>
            <a:spLocks noChangeArrowheads="1"/>
          </p:cNvSpPr>
          <p:nvPr/>
        </p:nvSpPr>
        <p:spPr bwMode="auto">
          <a:xfrm>
            <a:off x="3205163" y="609600"/>
            <a:ext cx="3121025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MACHINE / STAGE :  </a:t>
            </a:r>
            <a:r>
              <a:rPr lang="en-US" sz="1050" b="1" dirty="0" err="1">
                <a:latin typeface="Calibri" pitchFamily="34" charset="0"/>
                <a:cs typeface="Calibri" pitchFamily="34" charset="0"/>
              </a:rPr>
              <a:t>Vibro</a:t>
            </a:r>
            <a:r>
              <a:rPr lang="en-US" sz="1050" b="1" dirty="0">
                <a:latin typeface="Calibri" pitchFamily="34" charset="0"/>
                <a:cs typeface="Calibri" pitchFamily="34" charset="0"/>
              </a:rPr>
              <a:t> machine</a:t>
            </a:r>
            <a:endParaRPr 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Rectangle 13"/>
          <p:cNvSpPr>
            <a:spLocks noChangeArrowheads="1"/>
          </p:cNvSpPr>
          <p:nvPr/>
        </p:nvSpPr>
        <p:spPr bwMode="auto">
          <a:xfrm>
            <a:off x="6326188" y="609600"/>
            <a:ext cx="2665412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OPERATION  </a:t>
            </a: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:- Air cleaning and anti rust oiling</a:t>
            </a:r>
          </a:p>
        </p:txBody>
      </p:sp>
      <p:sp>
        <p:nvSpPr>
          <p:cNvPr id="6162" name="Rectangle 14"/>
          <p:cNvSpPr>
            <a:spLocks noChangeArrowheads="1"/>
          </p:cNvSpPr>
          <p:nvPr/>
        </p:nvSpPr>
        <p:spPr bwMode="auto">
          <a:xfrm>
            <a:off x="4803775" y="1524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KK</a:t>
            </a:r>
          </a:p>
        </p:txBody>
      </p:sp>
      <p:sp>
        <p:nvSpPr>
          <p:cNvPr id="6163" name="Rectangle 15"/>
          <p:cNvSpPr>
            <a:spLocks noChangeArrowheads="1"/>
          </p:cNvSpPr>
          <p:nvPr/>
        </p:nvSpPr>
        <p:spPr bwMode="auto">
          <a:xfrm>
            <a:off x="7240588" y="152400"/>
            <a:ext cx="1751012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15" name="WordArt 16"/>
          <p:cNvSpPr>
            <a:spLocks noChangeArrowheads="1" noChangeShapeType="1" noTextEdit="1"/>
          </p:cNvSpPr>
          <p:nvPr/>
        </p:nvSpPr>
        <p:spPr bwMode="auto">
          <a:xfrm>
            <a:off x="7316788" y="228600"/>
            <a:ext cx="1598612" cy="2714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05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1F497D"/>
                </a:solidFill>
                <a:latin typeface="Calibri"/>
                <a:cs typeface="Calibri"/>
              </a:rPr>
              <a:t>KAIZEN  IDEA SHEET</a:t>
            </a:r>
          </a:p>
        </p:txBody>
      </p:sp>
      <p:sp>
        <p:nvSpPr>
          <p:cNvPr id="6165" name="Rectangle 17"/>
          <p:cNvSpPr>
            <a:spLocks noChangeArrowheads="1"/>
          </p:cNvSpPr>
          <p:nvPr/>
        </p:nvSpPr>
        <p:spPr bwMode="auto">
          <a:xfrm>
            <a:off x="5108575" y="152400"/>
            <a:ext cx="304800" cy="152400"/>
          </a:xfrm>
          <a:prstGeom prst="rect">
            <a:avLst/>
          </a:prstGeom>
          <a:solidFill>
            <a:srgbClr val="009900"/>
          </a:solidFill>
          <a:ln w="9525">
            <a:solidFill>
              <a:srgbClr val="009900"/>
            </a:solidFill>
            <a:miter lim="800000"/>
            <a:headEnd/>
            <a:tailEnd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QM</a:t>
            </a:r>
          </a:p>
        </p:txBody>
      </p:sp>
      <p:sp>
        <p:nvSpPr>
          <p:cNvPr id="6166" name="Rectangle 18"/>
          <p:cNvSpPr>
            <a:spLocks noChangeArrowheads="1"/>
          </p:cNvSpPr>
          <p:nvPr/>
        </p:nvSpPr>
        <p:spPr bwMode="auto">
          <a:xfrm>
            <a:off x="5413375" y="1524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PM</a:t>
            </a:r>
          </a:p>
        </p:txBody>
      </p:sp>
      <p:sp>
        <p:nvSpPr>
          <p:cNvPr id="6167" name="Rectangle 19"/>
          <p:cNvSpPr>
            <a:spLocks noChangeArrowheads="1"/>
          </p:cNvSpPr>
          <p:nvPr/>
        </p:nvSpPr>
        <p:spPr bwMode="auto">
          <a:xfrm>
            <a:off x="5718175" y="152400"/>
            <a:ext cx="303213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JH</a:t>
            </a:r>
          </a:p>
        </p:txBody>
      </p:sp>
      <p:sp>
        <p:nvSpPr>
          <p:cNvPr id="6168" name="Rectangle 20"/>
          <p:cNvSpPr>
            <a:spLocks noChangeArrowheads="1"/>
          </p:cNvSpPr>
          <p:nvPr/>
        </p:nvSpPr>
        <p:spPr bwMode="auto">
          <a:xfrm>
            <a:off x="6021388" y="1524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SHE</a:t>
            </a:r>
          </a:p>
        </p:txBody>
      </p:sp>
      <p:sp>
        <p:nvSpPr>
          <p:cNvPr id="6169" name="Rectangle 21"/>
          <p:cNvSpPr>
            <a:spLocks noChangeArrowheads="1"/>
          </p:cNvSpPr>
          <p:nvPr/>
        </p:nvSpPr>
        <p:spPr bwMode="auto">
          <a:xfrm>
            <a:off x="6326188" y="1524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OT</a:t>
            </a:r>
          </a:p>
        </p:txBody>
      </p:sp>
      <p:sp>
        <p:nvSpPr>
          <p:cNvPr id="6170" name="Rectangle 22"/>
          <p:cNvSpPr>
            <a:spLocks noChangeArrowheads="1"/>
          </p:cNvSpPr>
          <p:nvPr/>
        </p:nvSpPr>
        <p:spPr bwMode="auto">
          <a:xfrm>
            <a:off x="6630988" y="152400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DM</a:t>
            </a:r>
          </a:p>
        </p:txBody>
      </p:sp>
      <p:sp>
        <p:nvSpPr>
          <p:cNvPr id="6171" name="Rectangle 23"/>
          <p:cNvSpPr>
            <a:spLocks noChangeArrowheads="1"/>
          </p:cNvSpPr>
          <p:nvPr/>
        </p:nvSpPr>
        <p:spPr bwMode="auto">
          <a:xfrm>
            <a:off x="6935788" y="1524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E&amp;T</a:t>
            </a:r>
          </a:p>
        </p:txBody>
      </p:sp>
      <p:sp>
        <p:nvSpPr>
          <p:cNvPr id="6172" name="Rectangle 24"/>
          <p:cNvSpPr>
            <a:spLocks noChangeArrowheads="1"/>
          </p:cNvSpPr>
          <p:nvPr/>
        </p:nvSpPr>
        <p:spPr bwMode="auto">
          <a:xfrm>
            <a:off x="4803775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3" name="Rectangle 25"/>
          <p:cNvSpPr>
            <a:spLocks noChangeArrowheads="1"/>
          </p:cNvSpPr>
          <p:nvPr/>
        </p:nvSpPr>
        <p:spPr bwMode="auto">
          <a:xfrm>
            <a:off x="5108575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4" name="Rectangle 26"/>
          <p:cNvSpPr>
            <a:spLocks noChangeArrowheads="1"/>
          </p:cNvSpPr>
          <p:nvPr/>
        </p:nvSpPr>
        <p:spPr bwMode="auto">
          <a:xfrm>
            <a:off x="5413375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5" name="Rectangle 27"/>
          <p:cNvSpPr>
            <a:spLocks noChangeArrowheads="1"/>
          </p:cNvSpPr>
          <p:nvPr/>
        </p:nvSpPr>
        <p:spPr bwMode="auto">
          <a:xfrm>
            <a:off x="5718175" y="304800"/>
            <a:ext cx="3032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6" name="Rectangle 28"/>
          <p:cNvSpPr>
            <a:spLocks noChangeArrowheads="1"/>
          </p:cNvSpPr>
          <p:nvPr/>
        </p:nvSpPr>
        <p:spPr bwMode="auto">
          <a:xfrm>
            <a:off x="6021388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7" name="Rectangle 29"/>
          <p:cNvSpPr>
            <a:spLocks noChangeArrowheads="1"/>
          </p:cNvSpPr>
          <p:nvPr/>
        </p:nvSpPr>
        <p:spPr bwMode="auto">
          <a:xfrm>
            <a:off x="6326188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8" name="Rectangle 30"/>
          <p:cNvSpPr>
            <a:spLocks noChangeArrowheads="1"/>
          </p:cNvSpPr>
          <p:nvPr/>
        </p:nvSpPr>
        <p:spPr bwMode="auto">
          <a:xfrm>
            <a:off x="6630988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9" name="Rectangle 31"/>
          <p:cNvSpPr>
            <a:spLocks noChangeArrowheads="1"/>
          </p:cNvSpPr>
          <p:nvPr/>
        </p:nvSpPr>
        <p:spPr bwMode="auto">
          <a:xfrm>
            <a:off x="6935788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80" name="Rectangle 32"/>
          <p:cNvSpPr>
            <a:spLocks noChangeArrowheads="1"/>
          </p:cNvSpPr>
          <p:nvPr/>
        </p:nvSpPr>
        <p:spPr bwMode="auto">
          <a:xfrm>
            <a:off x="4803775" y="4572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</a:t>
            </a:r>
          </a:p>
        </p:txBody>
      </p:sp>
      <p:sp>
        <p:nvSpPr>
          <p:cNvPr id="6181" name="Rectangle 33"/>
          <p:cNvSpPr>
            <a:spLocks noChangeArrowheads="1"/>
          </p:cNvSpPr>
          <p:nvPr/>
        </p:nvSpPr>
        <p:spPr bwMode="auto">
          <a:xfrm>
            <a:off x="5108575" y="4572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Q</a:t>
            </a:r>
          </a:p>
        </p:txBody>
      </p:sp>
      <p:sp>
        <p:nvSpPr>
          <p:cNvPr id="6182" name="Rectangle 34"/>
          <p:cNvSpPr>
            <a:spLocks noChangeArrowheads="1"/>
          </p:cNvSpPr>
          <p:nvPr/>
        </p:nvSpPr>
        <p:spPr bwMode="auto">
          <a:xfrm>
            <a:off x="5413375" y="457200"/>
            <a:ext cx="608013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A,B,C</a:t>
            </a:r>
          </a:p>
        </p:txBody>
      </p:sp>
      <p:sp>
        <p:nvSpPr>
          <p:cNvPr id="6183" name="Rectangle 35"/>
          <p:cNvSpPr>
            <a:spLocks noChangeArrowheads="1"/>
          </p:cNvSpPr>
          <p:nvPr/>
        </p:nvSpPr>
        <p:spPr bwMode="auto">
          <a:xfrm>
            <a:off x="6021388" y="4572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</a:t>
            </a:r>
          </a:p>
        </p:txBody>
      </p:sp>
      <p:sp>
        <p:nvSpPr>
          <p:cNvPr id="6184" name="Rectangle 36"/>
          <p:cNvSpPr>
            <a:spLocks noChangeArrowheads="1"/>
          </p:cNvSpPr>
          <p:nvPr/>
        </p:nvSpPr>
        <p:spPr bwMode="auto">
          <a:xfrm>
            <a:off x="6326188" y="4572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</a:t>
            </a:r>
          </a:p>
        </p:txBody>
      </p:sp>
      <p:sp>
        <p:nvSpPr>
          <p:cNvPr id="6185" name="Rectangle 37"/>
          <p:cNvSpPr>
            <a:spLocks noChangeArrowheads="1"/>
          </p:cNvSpPr>
          <p:nvPr/>
        </p:nvSpPr>
        <p:spPr bwMode="auto">
          <a:xfrm>
            <a:off x="6630988" y="4572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</a:t>
            </a:r>
          </a:p>
        </p:txBody>
      </p:sp>
      <p:sp>
        <p:nvSpPr>
          <p:cNvPr id="6186" name="Rectangle 38"/>
          <p:cNvSpPr>
            <a:spLocks noChangeArrowheads="1"/>
          </p:cNvSpPr>
          <p:nvPr/>
        </p:nvSpPr>
        <p:spPr bwMode="auto">
          <a:xfrm>
            <a:off x="6935788" y="4572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</a:t>
            </a:r>
          </a:p>
        </p:txBody>
      </p:sp>
      <p:sp>
        <p:nvSpPr>
          <p:cNvPr id="1067" name="Rectangle 39"/>
          <p:cNvSpPr>
            <a:spLocks noChangeArrowheads="1"/>
          </p:cNvSpPr>
          <p:nvPr/>
        </p:nvSpPr>
        <p:spPr bwMode="auto">
          <a:xfrm>
            <a:off x="158750" y="838200"/>
            <a:ext cx="3046413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</a:rPr>
              <a:t>KAIZEN THEME </a:t>
            </a:r>
            <a:r>
              <a:rPr lang="en-US" altLang="en-US" sz="900" b="1" dirty="0">
                <a:solidFill>
                  <a:srgbClr val="0000CC"/>
                </a:solidFill>
                <a:latin typeface="Calibri" pitchFamily="34" charset="0"/>
              </a:rPr>
              <a:t>:  </a:t>
            </a:r>
            <a:r>
              <a:rPr lang="en-US" altLang="en-US" sz="1050" dirty="0">
                <a:latin typeface="Calibri" pitchFamily="34" charset="0"/>
              </a:rPr>
              <a:t>To Reduce Rejection for Dent Damage. </a:t>
            </a:r>
          </a:p>
          <a:p>
            <a:pPr>
              <a:defRPr/>
            </a:pPr>
            <a:endParaRPr lang="en-US" altLang="en-US" sz="1050" dirty="0">
              <a:latin typeface="Calibri" pitchFamily="34" charset="0"/>
            </a:endParaRPr>
          </a:p>
          <a:p>
            <a:pPr>
              <a:defRPr/>
            </a:pPr>
            <a:endParaRPr lang="en-US" altLang="en-US" sz="1050" dirty="0">
              <a:latin typeface="Calibri" pitchFamily="34" charset="0"/>
            </a:endParaRPr>
          </a:p>
          <a:p>
            <a:pPr>
              <a:defRPr/>
            </a:pPr>
            <a:r>
              <a:rPr lang="en-US" altLang="en-US" sz="1050" dirty="0">
                <a:latin typeface="Calibri" pitchFamily="34" charset="0"/>
              </a:rPr>
              <a:t> </a:t>
            </a:r>
          </a:p>
        </p:txBody>
      </p:sp>
      <p:sp>
        <p:nvSpPr>
          <p:cNvPr id="1068" name="Rectangle 41"/>
          <p:cNvSpPr>
            <a:spLocks noChangeArrowheads="1"/>
          </p:cNvSpPr>
          <p:nvPr/>
        </p:nvSpPr>
        <p:spPr bwMode="auto">
          <a:xfrm>
            <a:off x="152400" y="1219200"/>
            <a:ext cx="3051175" cy="514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 altLang="en-US" sz="1050" b="1" dirty="0">
              <a:solidFill>
                <a:srgbClr val="0033CC"/>
              </a:solidFill>
              <a:latin typeface="Calibri" pitchFamily="34" charset="0"/>
            </a:endParaRPr>
          </a:p>
          <a:p>
            <a:pPr>
              <a:defRPr/>
            </a:pPr>
            <a:endParaRPr lang="en-US" altLang="en-US" sz="1050" b="1" dirty="0">
              <a:solidFill>
                <a:srgbClr val="0033CC"/>
              </a:solidFill>
              <a:latin typeface="Calibri" pitchFamily="34" charset="0"/>
            </a:endParaRPr>
          </a:p>
          <a:p>
            <a:pPr>
              <a:defRPr/>
            </a:pPr>
            <a:r>
              <a:rPr lang="en-US" altLang="en-US" sz="1050" b="1" dirty="0">
                <a:solidFill>
                  <a:srgbClr val="0033CC"/>
                </a:solidFill>
                <a:latin typeface="Calibri" pitchFamily="34" charset="0"/>
              </a:rPr>
              <a:t>Problem / Present Status :-</a:t>
            </a:r>
          </a:p>
          <a:p>
            <a:pPr>
              <a:defRPr/>
            </a:pPr>
            <a:r>
              <a:rPr lang="en-US" altLang="en-US" sz="1050" dirty="0">
                <a:latin typeface="Calibri" pitchFamily="34" charset="0"/>
              </a:rPr>
              <a:t>In  </a:t>
            </a:r>
            <a:r>
              <a:rPr lang="en-US" altLang="en-US" sz="1050" dirty="0" err="1">
                <a:latin typeface="Calibri" pitchFamily="34" charset="0"/>
              </a:rPr>
              <a:t>Vibro</a:t>
            </a:r>
            <a:r>
              <a:rPr lang="en-US" altLang="en-US" sz="1050" dirty="0">
                <a:latin typeface="Calibri" pitchFamily="34" charset="0"/>
              </a:rPr>
              <a:t>  machine output  rotor get damage due to handing in metal tray.</a:t>
            </a:r>
            <a:endParaRPr lang="en-US" altLang="en-US" sz="1050" b="1" dirty="0">
              <a:solidFill>
                <a:srgbClr val="0033CC"/>
              </a:solidFill>
              <a:latin typeface="Calibri" pitchFamily="34" charset="0"/>
            </a:endParaRPr>
          </a:p>
          <a:p>
            <a:pPr>
              <a:defRPr/>
            </a:pPr>
            <a:endParaRPr lang="en-US" altLang="en-US" sz="1050" b="1" dirty="0">
              <a:solidFill>
                <a:srgbClr val="0033CC"/>
              </a:solidFill>
              <a:latin typeface="Calibri" pitchFamily="34" charset="0"/>
            </a:endParaRPr>
          </a:p>
          <a:p>
            <a:pPr>
              <a:defRPr/>
            </a:pPr>
            <a:endParaRPr lang="en-US" altLang="en-US" sz="1200" dirty="0">
              <a:latin typeface="Calibri" pitchFamily="34" charset="0"/>
            </a:endParaRPr>
          </a:p>
        </p:txBody>
      </p:sp>
      <p:sp>
        <p:nvSpPr>
          <p:cNvPr id="8236" name="Rectangle 43"/>
          <p:cNvSpPr>
            <a:spLocks noChangeArrowheads="1"/>
          </p:cNvSpPr>
          <p:nvPr/>
        </p:nvSpPr>
        <p:spPr bwMode="auto">
          <a:xfrm>
            <a:off x="3200400" y="1143000"/>
            <a:ext cx="3273425" cy="2743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COUNTERMEASURE</a:t>
            </a:r>
            <a:r>
              <a:rPr lang="en-US" sz="1050" b="1" dirty="0">
                <a:latin typeface="Calibri" pitchFamily="34" charset="0"/>
                <a:cs typeface="Calibri" pitchFamily="34" charset="0"/>
              </a:rPr>
              <a:t>:- </a:t>
            </a:r>
            <a:r>
              <a:rPr lang="en-US" sz="1050" dirty="0" err="1">
                <a:latin typeface="Calibri" pitchFamily="34" charset="0"/>
                <a:cs typeface="Calibri" pitchFamily="34" charset="0"/>
              </a:rPr>
              <a:t>Vibro</a:t>
            </a:r>
            <a:r>
              <a:rPr lang="en-US" sz="1050" dirty="0">
                <a:latin typeface="Calibri" pitchFamily="34" charset="0"/>
                <a:cs typeface="Calibri" pitchFamily="34" charset="0"/>
              </a:rPr>
              <a:t> machine output rotor  handing in plastic  tray. Plastic tray used for cleaning and anti rust oiling process material movement.</a:t>
            </a:r>
            <a:endParaRPr lang="en-US" sz="1050" dirty="0">
              <a:latin typeface="Calibri" pitchFamily="34" charset="0"/>
            </a:endParaRPr>
          </a:p>
        </p:txBody>
      </p:sp>
      <p:sp>
        <p:nvSpPr>
          <p:cNvPr id="58" name="Rectangle 44"/>
          <p:cNvSpPr>
            <a:spLocks noChangeArrowheads="1"/>
          </p:cNvSpPr>
          <p:nvPr/>
        </p:nvSpPr>
        <p:spPr bwMode="auto">
          <a:xfrm>
            <a:off x="6478588" y="1143000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BENCHMARK</a:t>
            </a:r>
          </a:p>
        </p:txBody>
      </p:sp>
      <p:sp>
        <p:nvSpPr>
          <p:cNvPr id="59" name="Rectangle 45"/>
          <p:cNvSpPr>
            <a:spLocks noChangeArrowheads="1"/>
          </p:cNvSpPr>
          <p:nvPr/>
        </p:nvSpPr>
        <p:spPr bwMode="auto">
          <a:xfrm>
            <a:off x="6478588" y="1295400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TARGET</a:t>
            </a:r>
          </a:p>
        </p:txBody>
      </p:sp>
      <p:sp>
        <p:nvSpPr>
          <p:cNvPr id="60" name="Rectangle 46"/>
          <p:cNvSpPr>
            <a:spLocks noChangeArrowheads="1"/>
          </p:cNvSpPr>
          <p:nvPr/>
        </p:nvSpPr>
        <p:spPr bwMode="auto">
          <a:xfrm>
            <a:off x="6478588" y="1447800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KAIZEN START</a:t>
            </a:r>
          </a:p>
        </p:txBody>
      </p:sp>
      <p:sp>
        <p:nvSpPr>
          <p:cNvPr id="61" name="Rectangle 47"/>
          <p:cNvSpPr>
            <a:spLocks noChangeArrowheads="1"/>
          </p:cNvSpPr>
          <p:nvPr/>
        </p:nvSpPr>
        <p:spPr bwMode="auto">
          <a:xfrm>
            <a:off x="6478588" y="1600200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TDC </a:t>
            </a:r>
          </a:p>
        </p:txBody>
      </p:sp>
      <p:sp>
        <p:nvSpPr>
          <p:cNvPr id="62" name="Rectangle 48"/>
          <p:cNvSpPr>
            <a:spLocks noChangeArrowheads="1"/>
          </p:cNvSpPr>
          <p:nvPr/>
        </p:nvSpPr>
        <p:spPr bwMode="auto">
          <a:xfrm>
            <a:off x="7773988" y="11430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Avoid dent damage</a:t>
            </a:r>
          </a:p>
        </p:txBody>
      </p:sp>
      <p:sp>
        <p:nvSpPr>
          <p:cNvPr id="4146" name="Rectangle 49"/>
          <p:cNvSpPr>
            <a:spLocks noChangeArrowheads="1"/>
          </p:cNvSpPr>
          <p:nvPr/>
        </p:nvSpPr>
        <p:spPr bwMode="auto">
          <a:xfrm>
            <a:off x="7773988" y="12954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90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Reduce dent rejection</a:t>
            </a:r>
          </a:p>
        </p:txBody>
      </p:sp>
      <p:sp>
        <p:nvSpPr>
          <p:cNvPr id="64" name="Rectangle 50"/>
          <p:cNvSpPr>
            <a:spLocks noChangeArrowheads="1"/>
          </p:cNvSpPr>
          <p:nvPr/>
        </p:nvSpPr>
        <p:spPr bwMode="auto">
          <a:xfrm>
            <a:off x="7773988" y="14478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21.05.2017</a:t>
            </a:r>
          </a:p>
        </p:txBody>
      </p:sp>
      <p:sp>
        <p:nvSpPr>
          <p:cNvPr id="65" name="Rectangle 51"/>
          <p:cNvSpPr>
            <a:spLocks noChangeArrowheads="1"/>
          </p:cNvSpPr>
          <p:nvPr/>
        </p:nvSpPr>
        <p:spPr bwMode="auto">
          <a:xfrm>
            <a:off x="7773988" y="16002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29.05.2017</a:t>
            </a:r>
          </a:p>
        </p:txBody>
      </p:sp>
      <p:sp>
        <p:nvSpPr>
          <p:cNvPr id="6198" name="Rectangle 52"/>
          <p:cNvSpPr>
            <a:spLocks noChangeArrowheads="1"/>
          </p:cNvSpPr>
          <p:nvPr/>
        </p:nvSpPr>
        <p:spPr bwMode="auto">
          <a:xfrm>
            <a:off x="6477000" y="1905000"/>
            <a:ext cx="2514600" cy="7905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alt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TEAM MEMBERS  :</a:t>
            </a:r>
            <a:br>
              <a:rPr lang="en-US" alt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</a:br>
            <a:r>
              <a:rPr lang="en-US" altLang="en-US" sz="1050" b="1" dirty="0" smtClean="0">
                <a:latin typeface="Calibri" pitchFamily="34" charset="0"/>
              </a:rPr>
              <a:t>1.Sandip </a:t>
            </a:r>
            <a:r>
              <a:rPr lang="en-US" altLang="en-US" sz="1050" b="1" dirty="0">
                <a:latin typeface="Calibri" pitchFamily="34" charset="0"/>
              </a:rPr>
              <a:t>Jagtap.</a:t>
            </a:r>
          </a:p>
          <a:p>
            <a:pPr>
              <a:defRPr/>
            </a:pPr>
            <a:r>
              <a:rPr lang="en-US" altLang="en-US" sz="1050" b="1" dirty="0" smtClean="0">
                <a:latin typeface="Calibri" pitchFamily="34" charset="0"/>
              </a:rPr>
              <a:t>2.Santosh </a:t>
            </a:r>
            <a:r>
              <a:rPr lang="en-US" altLang="en-US" sz="1050" b="1" dirty="0">
                <a:latin typeface="Calibri" pitchFamily="34" charset="0"/>
              </a:rPr>
              <a:t>Deshmukh.</a:t>
            </a:r>
          </a:p>
        </p:txBody>
      </p:sp>
      <p:sp>
        <p:nvSpPr>
          <p:cNvPr id="6199" name="Rectangle 55"/>
          <p:cNvSpPr>
            <a:spLocks noChangeArrowheads="1"/>
          </p:cNvSpPr>
          <p:nvPr/>
        </p:nvSpPr>
        <p:spPr bwMode="auto">
          <a:xfrm>
            <a:off x="6478588" y="2695575"/>
            <a:ext cx="2513012" cy="161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alt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BENEFITS :-</a:t>
            </a:r>
          </a:p>
        </p:txBody>
      </p:sp>
      <p:sp>
        <p:nvSpPr>
          <p:cNvPr id="68" name="Rectangle 57"/>
          <p:cNvSpPr>
            <a:spLocks noChangeArrowheads="1"/>
          </p:cNvSpPr>
          <p:nvPr/>
        </p:nvSpPr>
        <p:spPr bwMode="auto">
          <a:xfrm>
            <a:off x="6478588" y="2857500"/>
            <a:ext cx="2513012" cy="419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altLang="en-US" sz="105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1. </a:t>
            </a:r>
            <a:r>
              <a:rPr lang="en-US" altLang="en-US" sz="1050" b="1" dirty="0">
                <a:latin typeface="Calibri" pitchFamily="34" charset="0"/>
                <a:cs typeface="Calibri" pitchFamily="34" charset="0"/>
              </a:rPr>
              <a:t> Reduce dent damage rejection .</a:t>
            </a: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01" name="Rectangle 59"/>
          <p:cNvSpPr>
            <a:spLocks noChangeArrowheads="1"/>
          </p:cNvSpPr>
          <p:nvPr/>
        </p:nvSpPr>
        <p:spPr bwMode="auto">
          <a:xfrm>
            <a:off x="152400" y="6030913"/>
            <a:ext cx="3046413" cy="2301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>
              <a:defRPr/>
            </a:pPr>
            <a:r>
              <a:rPr lang="en-US" altLang="en-US" sz="1050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MANAGER’S SIGN :-  </a:t>
            </a:r>
            <a:r>
              <a:rPr lang="en-US" altLang="en-US" sz="1050" dirty="0">
                <a:latin typeface="Calibri" pitchFamily="34" charset="0"/>
              </a:rPr>
              <a:t>D. Y. Pawar</a:t>
            </a:r>
          </a:p>
        </p:txBody>
      </p:sp>
      <p:sp>
        <p:nvSpPr>
          <p:cNvPr id="6202" name="Rectangle 60"/>
          <p:cNvSpPr>
            <a:spLocks noChangeArrowheads="1"/>
          </p:cNvSpPr>
          <p:nvPr/>
        </p:nvSpPr>
        <p:spPr bwMode="auto">
          <a:xfrm>
            <a:off x="163513" y="5811838"/>
            <a:ext cx="3057525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REGISTERED BY </a:t>
            </a:r>
            <a:r>
              <a:rPr lang="en-US" altLang="en-US" sz="1050" dirty="0">
                <a:latin typeface="Calibri" pitchFamily="34" charset="0"/>
                <a:cs typeface="Calibri" pitchFamily="34" charset="0"/>
              </a:rPr>
              <a:t>:-  </a:t>
            </a:r>
            <a:r>
              <a:rPr lang="en-US" altLang="en-US" sz="1050" dirty="0" err="1">
                <a:latin typeface="Calibri" pitchFamily="34" charset="0"/>
                <a:cs typeface="Calibri" pitchFamily="34" charset="0"/>
              </a:rPr>
              <a:t>Sandip</a:t>
            </a:r>
            <a:r>
              <a:rPr lang="en-US" altLang="en-US" sz="1050" dirty="0">
                <a:latin typeface="Calibri" pitchFamily="34" charset="0"/>
                <a:cs typeface="Calibri" pitchFamily="34" charset="0"/>
              </a:rPr>
              <a:t> Jagtap.</a:t>
            </a:r>
          </a:p>
          <a:p>
            <a:pPr>
              <a:defRPr/>
            </a:pPr>
            <a:endParaRPr lang="en-US" altLang="en-US" sz="1050" dirty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03" name="Rectangle 61"/>
          <p:cNvSpPr>
            <a:spLocks noChangeArrowheads="1"/>
          </p:cNvSpPr>
          <p:nvPr/>
        </p:nvSpPr>
        <p:spPr bwMode="auto">
          <a:xfrm>
            <a:off x="157163" y="5561013"/>
            <a:ext cx="3046412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REGISTRATION NO. &amp; DATE : </a:t>
            </a:r>
            <a:endParaRPr lang="en-US" altLang="en-US" sz="105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84" name="Rectangle 62"/>
          <p:cNvSpPr>
            <a:spLocks noChangeArrowheads="1"/>
          </p:cNvSpPr>
          <p:nvPr/>
        </p:nvSpPr>
        <p:spPr bwMode="auto">
          <a:xfrm>
            <a:off x="158750" y="3657600"/>
            <a:ext cx="3041650" cy="1527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050" b="1" dirty="0">
                <a:solidFill>
                  <a:srgbClr val="0000CC"/>
                </a:solidFill>
                <a:latin typeface="Calibri" pitchFamily="34" charset="0"/>
              </a:rPr>
              <a:t>WHY - WHY ANALYSIS :-</a:t>
            </a:r>
            <a:r>
              <a:rPr lang="en-US" altLang="en-US" sz="1050" b="1" dirty="0">
                <a:solidFill>
                  <a:srgbClr val="0000FF"/>
                </a:solidFill>
                <a:latin typeface="Calibri" pitchFamily="34" charset="0"/>
              </a:rPr>
              <a:t> </a:t>
            </a:r>
          </a:p>
          <a:p>
            <a:pPr>
              <a:defRPr/>
            </a:pPr>
            <a:r>
              <a:rPr lang="en-US" altLang="en-US" sz="1050" b="1" dirty="0">
                <a:solidFill>
                  <a:srgbClr val="0000FF"/>
                </a:solidFill>
                <a:latin typeface="Calibri" pitchFamily="34" charset="0"/>
              </a:rPr>
              <a:t>Why1</a:t>
            </a:r>
            <a:r>
              <a:rPr lang="en-US" sz="1050" b="1" dirty="0">
                <a:solidFill>
                  <a:srgbClr val="0000CC"/>
                </a:solidFill>
                <a:latin typeface="Calibri" pitchFamily="34" charset="0"/>
              </a:rPr>
              <a:t> </a:t>
            </a:r>
            <a:r>
              <a:rPr lang="en-US" sz="1050" b="1" dirty="0">
                <a:solidFill>
                  <a:srgbClr val="0033CC"/>
                </a:solidFill>
                <a:latin typeface="Calibri" pitchFamily="34" charset="0"/>
              </a:rPr>
              <a:t>:- </a:t>
            </a:r>
            <a:r>
              <a:rPr lang="en-US" sz="1050" dirty="0">
                <a:latin typeface="Calibri" pitchFamily="34" charset="0"/>
              </a:rPr>
              <a:t>Rotor get damage during loading and unloading in metal tray.</a:t>
            </a:r>
            <a:endParaRPr lang="en-US" altLang="en-US" sz="1050" dirty="0">
              <a:latin typeface="Calibri" pitchFamily="34" charset="0"/>
            </a:endParaRPr>
          </a:p>
          <a:p>
            <a:pPr>
              <a:defRPr/>
            </a:pPr>
            <a:r>
              <a:rPr lang="en-US" sz="1050" b="1" dirty="0">
                <a:solidFill>
                  <a:srgbClr val="0000FF"/>
                </a:solidFill>
                <a:latin typeface="Calibri" pitchFamily="34" charset="0"/>
              </a:rPr>
              <a:t>Why2</a:t>
            </a:r>
            <a:r>
              <a:rPr lang="en-US" altLang="en-US" sz="1050" b="1" dirty="0">
                <a:solidFill>
                  <a:srgbClr val="0000FF"/>
                </a:solidFill>
                <a:latin typeface="Calibri" pitchFamily="34" charset="0"/>
              </a:rPr>
              <a:t>:- </a:t>
            </a:r>
            <a:r>
              <a:rPr lang="en-US" altLang="en-US" sz="1050" dirty="0">
                <a:latin typeface="Calibri" pitchFamily="34" charset="0"/>
              </a:rPr>
              <a:t> </a:t>
            </a:r>
            <a:r>
              <a:rPr lang="en-US" altLang="en-US" sz="1050" dirty="0">
                <a:solidFill>
                  <a:srgbClr val="000000"/>
                </a:solidFill>
                <a:latin typeface="Calibri" pitchFamily="34" charset="0"/>
              </a:rPr>
              <a:t>due to metal to metal contact rotor get damage.</a:t>
            </a:r>
            <a:endParaRPr lang="en-US" altLang="en-US" sz="1050" dirty="0">
              <a:latin typeface="Calibri" pitchFamily="34" charset="0"/>
            </a:endParaRPr>
          </a:p>
          <a:p>
            <a:pPr>
              <a:defRPr/>
            </a:pPr>
            <a:r>
              <a:rPr lang="en-US" altLang="en-US" sz="1050" b="1" dirty="0">
                <a:solidFill>
                  <a:srgbClr val="0000FF"/>
                </a:solidFill>
                <a:latin typeface="Calibri" pitchFamily="34" charset="0"/>
              </a:rPr>
              <a:t>Why3</a:t>
            </a:r>
            <a:r>
              <a:rPr lang="en-US" sz="1050" b="1" dirty="0">
                <a:solidFill>
                  <a:srgbClr val="0000CC"/>
                </a:solidFill>
                <a:latin typeface="Calibri" pitchFamily="34" charset="0"/>
              </a:rPr>
              <a:t> </a:t>
            </a:r>
            <a:r>
              <a:rPr lang="en-US" altLang="en-US" sz="1050" b="1" dirty="0">
                <a:latin typeface="Calibri" pitchFamily="34" charset="0"/>
              </a:rPr>
              <a:t>:-  </a:t>
            </a:r>
            <a:r>
              <a:rPr lang="en-US" altLang="en-US" sz="1050" dirty="0">
                <a:latin typeface="Calibri" pitchFamily="34" charset="0"/>
              </a:rPr>
              <a:t>Metal tray used</a:t>
            </a:r>
            <a:r>
              <a:rPr lang="en-US" altLang="en-US" sz="1050" b="1" dirty="0">
                <a:latin typeface="Calibri" pitchFamily="34" charset="0"/>
              </a:rPr>
              <a:t>.</a:t>
            </a:r>
            <a:endParaRPr lang="en-US" altLang="en-US" sz="1050" b="1" dirty="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6205" name="Rectangle 63"/>
          <p:cNvSpPr>
            <a:spLocks noChangeArrowheads="1"/>
          </p:cNvSpPr>
          <p:nvPr/>
        </p:nvSpPr>
        <p:spPr bwMode="auto">
          <a:xfrm>
            <a:off x="3205163" y="3657600"/>
            <a:ext cx="3273425" cy="28178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RESULT :-</a:t>
            </a:r>
            <a:endParaRPr lang="en-US" altLang="en-US" sz="1050" b="1" dirty="0"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altLang="en-US" sz="105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  <a:p>
            <a:pPr marL="228600" indent="-228600">
              <a:buFontTx/>
              <a:buAutoNum type="arabicParenR"/>
              <a:defRPr/>
            </a:pPr>
            <a:r>
              <a:rPr lang="en-US" altLang="en-US" sz="1050" b="1" dirty="0">
                <a:latin typeface="Calibri" pitchFamily="34" charset="0"/>
                <a:cs typeface="Calibri" pitchFamily="34" charset="0"/>
              </a:rPr>
              <a:t>Avoid rotor dent during loading and  unloading.</a:t>
            </a:r>
          </a:p>
          <a:p>
            <a:pPr marL="228600" indent="-228600">
              <a:buFontTx/>
              <a:buAutoNum type="arabicParenR"/>
              <a:defRPr/>
            </a:pPr>
            <a:r>
              <a:rPr lang="en-US" altLang="en-US" sz="1050" b="1" dirty="0">
                <a:latin typeface="Calibri" pitchFamily="34" charset="0"/>
                <a:cs typeface="Calibri" pitchFamily="34" charset="0"/>
              </a:rPr>
              <a:t>Reduce dent damage rejection.</a:t>
            </a:r>
          </a:p>
          <a:p>
            <a:pPr marL="228600" indent="-228600">
              <a:buFontTx/>
              <a:buAutoNum type="arabicParenR"/>
              <a:defRPr/>
            </a:pPr>
            <a:endParaRPr lang="en-US" altLang="en-US" sz="1050" b="1" dirty="0">
              <a:latin typeface="Calibri" pitchFamily="34" charset="0"/>
              <a:cs typeface="Calibri" pitchFamily="34" charset="0"/>
            </a:endParaRPr>
          </a:p>
          <a:p>
            <a:pPr marL="228600" indent="-228600">
              <a:buFontTx/>
              <a:buAutoNum type="arabicParenR"/>
              <a:defRPr/>
            </a:pPr>
            <a:endParaRPr lang="en-US" altLang="en-US" sz="1050" b="1" dirty="0">
              <a:latin typeface="Calibri" pitchFamily="34" charset="0"/>
              <a:cs typeface="Calibri" pitchFamily="34" charset="0"/>
            </a:endParaRPr>
          </a:p>
          <a:p>
            <a:pPr marL="228600" indent="-228600">
              <a:buFontTx/>
              <a:buAutoNum type="arabicParenR"/>
              <a:defRPr/>
            </a:pPr>
            <a:endParaRPr lang="en-US" altLang="en-US" sz="105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57" name="Rectangle 66"/>
          <p:cNvSpPr>
            <a:spLocks noChangeArrowheads="1"/>
          </p:cNvSpPr>
          <p:nvPr/>
        </p:nvSpPr>
        <p:spPr bwMode="auto">
          <a:xfrm>
            <a:off x="6478588" y="5637213"/>
            <a:ext cx="2513012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en-US" sz="1000" b="1">
                <a:solidFill>
                  <a:srgbClr val="0000CC"/>
                </a:solidFill>
                <a:latin typeface="Calibri" pitchFamily="34" charset="0"/>
              </a:rPr>
              <a:t>SCOPE &amp; PLAN FOR HORIZONTAL DEPLOYMENT</a:t>
            </a:r>
          </a:p>
        </p:txBody>
      </p:sp>
      <p:sp>
        <p:nvSpPr>
          <p:cNvPr id="4158" name="Rectangle 72"/>
          <p:cNvSpPr>
            <a:spLocks noChangeArrowheads="1"/>
          </p:cNvSpPr>
          <p:nvPr/>
        </p:nvSpPr>
        <p:spPr bwMode="auto">
          <a:xfrm>
            <a:off x="6478588" y="5865813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en-US" sz="900" b="1">
                <a:solidFill>
                  <a:srgbClr val="000000"/>
                </a:solidFill>
                <a:latin typeface="Calibri" pitchFamily="34" charset="0"/>
              </a:rPr>
              <a:t>SR.</a:t>
            </a:r>
          </a:p>
          <a:p>
            <a:pPr algn="ctr"/>
            <a:r>
              <a:rPr lang="en-US" altLang="en-US" sz="900" b="1">
                <a:solidFill>
                  <a:srgbClr val="000000"/>
                </a:solidFill>
                <a:latin typeface="Calibri" pitchFamily="34" charset="0"/>
              </a:rPr>
              <a:t>NO.</a:t>
            </a:r>
          </a:p>
        </p:txBody>
      </p:sp>
      <p:sp>
        <p:nvSpPr>
          <p:cNvPr id="4159" name="Rectangle 73"/>
          <p:cNvSpPr>
            <a:spLocks noChangeArrowheads="1"/>
          </p:cNvSpPr>
          <p:nvPr/>
        </p:nvSpPr>
        <p:spPr bwMode="auto">
          <a:xfrm>
            <a:off x="6707188" y="5865813"/>
            <a:ext cx="4572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en-US" sz="900" b="1">
                <a:solidFill>
                  <a:srgbClr val="000000"/>
                </a:solidFill>
                <a:latin typeface="Calibri" pitchFamily="34" charset="0"/>
              </a:rPr>
              <a:t>CELL</a:t>
            </a:r>
          </a:p>
        </p:txBody>
      </p:sp>
      <p:sp>
        <p:nvSpPr>
          <p:cNvPr id="4160" name="Rectangle 74"/>
          <p:cNvSpPr>
            <a:spLocks noChangeArrowheads="1"/>
          </p:cNvSpPr>
          <p:nvPr/>
        </p:nvSpPr>
        <p:spPr bwMode="auto">
          <a:xfrm>
            <a:off x="7164388" y="5865813"/>
            <a:ext cx="5334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en-US" sz="900" b="1">
                <a:solidFill>
                  <a:srgbClr val="000000"/>
                </a:solidFill>
                <a:latin typeface="Calibri" pitchFamily="34" charset="0"/>
              </a:rPr>
              <a:t>TARGET</a:t>
            </a:r>
          </a:p>
        </p:txBody>
      </p:sp>
      <p:sp>
        <p:nvSpPr>
          <p:cNvPr id="4161" name="Rectangle 75"/>
          <p:cNvSpPr>
            <a:spLocks noChangeArrowheads="1"/>
          </p:cNvSpPr>
          <p:nvPr/>
        </p:nvSpPr>
        <p:spPr bwMode="auto">
          <a:xfrm>
            <a:off x="7697788" y="5865813"/>
            <a:ext cx="836612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en-US" sz="900" b="1">
                <a:solidFill>
                  <a:srgbClr val="000000"/>
                </a:solidFill>
                <a:latin typeface="Calibri" pitchFamily="34" charset="0"/>
              </a:rPr>
              <a:t>RESPONSIBILITY</a:t>
            </a:r>
          </a:p>
        </p:txBody>
      </p:sp>
      <p:sp>
        <p:nvSpPr>
          <p:cNvPr id="4162" name="Rectangle 76"/>
          <p:cNvSpPr>
            <a:spLocks noChangeArrowheads="1"/>
          </p:cNvSpPr>
          <p:nvPr/>
        </p:nvSpPr>
        <p:spPr bwMode="auto">
          <a:xfrm>
            <a:off x="8534400" y="5865813"/>
            <a:ext cx="4572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en-US" sz="900" b="1">
                <a:solidFill>
                  <a:srgbClr val="000000"/>
                </a:solidFill>
                <a:latin typeface="Calibri" pitchFamily="34" charset="0"/>
              </a:rPr>
              <a:t>STATUS</a:t>
            </a:r>
          </a:p>
        </p:txBody>
      </p:sp>
      <p:sp>
        <p:nvSpPr>
          <p:cNvPr id="6214" name="Rectangle 81"/>
          <p:cNvSpPr>
            <a:spLocks noChangeArrowheads="1"/>
          </p:cNvSpPr>
          <p:nvPr/>
        </p:nvSpPr>
        <p:spPr bwMode="auto">
          <a:xfrm>
            <a:off x="8458200" y="6094413"/>
            <a:ext cx="609600" cy="381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15" name="Rectangle 85"/>
          <p:cNvSpPr>
            <a:spLocks noChangeArrowheads="1"/>
          </p:cNvSpPr>
          <p:nvPr/>
        </p:nvSpPr>
        <p:spPr bwMode="auto">
          <a:xfrm>
            <a:off x="6478588" y="3276600"/>
            <a:ext cx="2513012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KAIZEN SUSTENANCE</a:t>
            </a:r>
          </a:p>
        </p:txBody>
      </p:sp>
      <p:sp>
        <p:nvSpPr>
          <p:cNvPr id="6216" name="Rectangle 105"/>
          <p:cNvSpPr>
            <a:spLocks noChangeArrowheads="1"/>
          </p:cNvSpPr>
          <p:nvPr/>
        </p:nvSpPr>
        <p:spPr bwMode="auto">
          <a:xfrm>
            <a:off x="152400" y="152400"/>
            <a:ext cx="8839200" cy="6705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17" name="Line 83"/>
          <p:cNvSpPr>
            <a:spLocks noChangeShapeType="1"/>
          </p:cNvSpPr>
          <p:nvPr/>
        </p:nvSpPr>
        <p:spPr bwMode="auto">
          <a:xfrm>
            <a:off x="6326188" y="1979613"/>
            <a:ext cx="0" cy="268287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19" name="Line 86"/>
          <p:cNvSpPr>
            <a:spLocks noChangeShapeType="1"/>
          </p:cNvSpPr>
          <p:nvPr/>
        </p:nvSpPr>
        <p:spPr bwMode="auto">
          <a:xfrm>
            <a:off x="6326188" y="1905000"/>
            <a:ext cx="0" cy="273050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20" name="Line 87"/>
          <p:cNvSpPr>
            <a:spLocks noChangeShapeType="1"/>
          </p:cNvSpPr>
          <p:nvPr/>
        </p:nvSpPr>
        <p:spPr bwMode="auto">
          <a:xfrm>
            <a:off x="6326188" y="2152650"/>
            <a:ext cx="0" cy="762000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21" name="Rectangle 78"/>
          <p:cNvSpPr>
            <a:spLocks noChangeArrowheads="1"/>
          </p:cNvSpPr>
          <p:nvPr/>
        </p:nvSpPr>
        <p:spPr bwMode="auto">
          <a:xfrm>
            <a:off x="6705600" y="6094413"/>
            <a:ext cx="457200" cy="381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22" name="Rectangle 78"/>
          <p:cNvSpPr>
            <a:spLocks noChangeArrowheads="1"/>
          </p:cNvSpPr>
          <p:nvPr/>
        </p:nvSpPr>
        <p:spPr bwMode="auto">
          <a:xfrm>
            <a:off x="6478588" y="6094413"/>
            <a:ext cx="228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4" name="Rectangle 88"/>
          <p:cNvSpPr>
            <a:spLocks noChangeArrowheads="1"/>
          </p:cNvSpPr>
          <p:nvPr/>
        </p:nvSpPr>
        <p:spPr bwMode="auto">
          <a:xfrm>
            <a:off x="6478588" y="3581400"/>
            <a:ext cx="2513012" cy="1522413"/>
          </a:xfrm>
          <a:prstGeom prst="rect">
            <a:avLst/>
          </a:prstGeom>
          <a:noFill/>
          <a:ln>
            <a:solidFill>
              <a:schemeClr val="tx1"/>
            </a:solidFill>
          </a:ln>
          <a:extLst/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sz="1050" b="1" dirty="0">
                <a:solidFill>
                  <a:srgbClr val="0000CC"/>
                </a:solidFill>
                <a:latin typeface="Calibri"/>
              </a:rPr>
              <a:t>WHAT TO DO:- </a:t>
            </a:r>
            <a:r>
              <a:rPr lang="en-US" sz="1050" b="1" dirty="0" err="1">
                <a:latin typeface="Calibri"/>
              </a:rPr>
              <a:t>Vibro</a:t>
            </a:r>
            <a:r>
              <a:rPr lang="en-US" sz="1050" b="1" dirty="0">
                <a:latin typeface="Calibri"/>
              </a:rPr>
              <a:t> machine output metal tray covered  with plastic .</a:t>
            </a:r>
          </a:p>
          <a:p>
            <a:pPr>
              <a:defRPr/>
            </a:pPr>
            <a:endParaRPr lang="en-US" sz="1050" b="1" dirty="0">
              <a:solidFill>
                <a:srgbClr val="0000CC"/>
              </a:solidFill>
              <a:latin typeface="Calibri"/>
            </a:endParaRPr>
          </a:p>
          <a:p>
            <a:pPr>
              <a:spcBef>
                <a:spcPct val="20000"/>
              </a:spcBef>
              <a:defRPr/>
            </a:pPr>
            <a:r>
              <a:rPr lang="en-US" sz="1050" b="1" dirty="0">
                <a:solidFill>
                  <a:srgbClr val="0000CC"/>
                </a:solidFill>
                <a:latin typeface="Calibri"/>
              </a:rPr>
              <a:t>HOW TO DO:- </a:t>
            </a:r>
            <a:r>
              <a:rPr lang="en-US" sz="1050" b="1" dirty="0">
                <a:latin typeface="Calibri" pitchFamily="34" charset="0"/>
                <a:cs typeface="Calibri" pitchFamily="34" charset="0"/>
              </a:rPr>
              <a:t>Waste plastic  material used for metal tray covering.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050" dirty="0"/>
          </a:p>
        </p:txBody>
      </p:sp>
      <p:sp>
        <p:nvSpPr>
          <p:cNvPr id="6225" name="TextBox 4"/>
          <p:cNvSpPr txBox="1">
            <a:spLocks noChangeArrowheads="1"/>
          </p:cNvSpPr>
          <p:nvPr/>
        </p:nvSpPr>
        <p:spPr bwMode="auto">
          <a:xfrm>
            <a:off x="1182688" y="234950"/>
            <a:ext cx="395287" cy="25400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105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P15</a:t>
            </a:r>
          </a:p>
        </p:txBody>
      </p:sp>
      <p:sp>
        <p:nvSpPr>
          <p:cNvPr id="1106" name="Rectangle 82"/>
          <p:cNvSpPr>
            <a:spLocks noChangeArrowheads="1"/>
          </p:cNvSpPr>
          <p:nvPr/>
        </p:nvSpPr>
        <p:spPr bwMode="auto">
          <a:xfrm>
            <a:off x="155575" y="5180013"/>
            <a:ext cx="3048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050" b="1" dirty="0">
                <a:solidFill>
                  <a:srgbClr val="FF0000"/>
                </a:solidFill>
                <a:latin typeface="Calibri" pitchFamily="34" charset="0"/>
              </a:rPr>
              <a:t>ROOT CAUSE :- </a:t>
            </a:r>
            <a:r>
              <a:rPr lang="en-US" sz="1050" dirty="0" err="1">
                <a:latin typeface="Calibri" pitchFamily="34" charset="0"/>
              </a:rPr>
              <a:t>Vibro</a:t>
            </a:r>
            <a:r>
              <a:rPr lang="en-US" sz="1050" dirty="0">
                <a:latin typeface="Calibri" pitchFamily="34" charset="0"/>
              </a:rPr>
              <a:t> machine output rotor handle in metal tray. </a:t>
            </a:r>
            <a:endParaRPr lang="en-US" altLang="en-US" sz="1050" dirty="0">
              <a:latin typeface="Calibri" pitchFamily="34" charset="0"/>
            </a:endParaRPr>
          </a:p>
          <a:p>
            <a:pPr>
              <a:defRPr/>
            </a:pPr>
            <a:endParaRPr lang="en-US" altLang="en-US" sz="1050" dirty="0">
              <a:latin typeface="Calibri" pitchFamily="34" charset="0"/>
            </a:endParaRPr>
          </a:p>
        </p:txBody>
      </p:sp>
      <p:sp>
        <p:nvSpPr>
          <p:cNvPr id="4174" name="Oval 3"/>
          <p:cNvSpPr>
            <a:spLocks noChangeArrowheads="1"/>
          </p:cNvSpPr>
          <p:nvPr/>
        </p:nvSpPr>
        <p:spPr bwMode="auto">
          <a:xfrm>
            <a:off x="882650" y="1905000"/>
            <a:ext cx="496888" cy="11430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endParaRPr lang="en-US" altLang="en-US"/>
          </a:p>
        </p:txBody>
      </p:sp>
      <p:sp>
        <p:nvSpPr>
          <p:cNvPr id="98" name="Rectangle 79"/>
          <p:cNvSpPr>
            <a:spLocks noChangeArrowheads="1"/>
          </p:cNvSpPr>
          <p:nvPr/>
        </p:nvSpPr>
        <p:spPr bwMode="auto">
          <a:xfrm>
            <a:off x="6478588" y="6096000"/>
            <a:ext cx="227012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0" name="Rectangle 73"/>
          <p:cNvSpPr>
            <a:spLocks noChangeArrowheads="1"/>
          </p:cNvSpPr>
          <p:nvPr/>
        </p:nvSpPr>
        <p:spPr bwMode="auto">
          <a:xfrm>
            <a:off x="6478588" y="6096000"/>
            <a:ext cx="228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1</a:t>
            </a:r>
          </a:p>
        </p:txBody>
      </p:sp>
      <p:sp>
        <p:nvSpPr>
          <p:cNvPr id="103" name="Rectangle 73"/>
          <p:cNvSpPr>
            <a:spLocks noChangeArrowheads="1"/>
          </p:cNvSpPr>
          <p:nvPr/>
        </p:nvSpPr>
        <p:spPr bwMode="auto">
          <a:xfrm>
            <a:off x="8534400" y="6096000"/>
            <a:ext cx="457200" cy="3794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0" name="Rectangle 73"/>
          <p:cNvSpPr>
            <a:spLocks noChangeArrowheads="1"/>
          </p:cNvSpPr>
          <p:nvPr/>
        </p:nvSpPr>
        <p:spPr bwMode="auto">
          <a:xfrm>
            <a:off x="8534400" y="6096000"/>
            <a:ext cx="457200" cy="377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Pending</a:t>
            </a:r>
          </a:p>
        </p:txBody>
      </p:sp>
      <p:sp>
        <p:nvSpPr>
          <p:cNvPr id="4179" name="Oval 2"/>
          <p:cNvSpPr>
            <a:spLocks noChangeArrowheads="1"/>
          </p:cNvSpPr>
          <p:nvPr/>
        </p:nvSpPr>
        <p:spPr bwMode="auto">
          <a:xfrm>
            <a:off x="609600" y="2112963"/>
            <a:ext cx="273050" cy="32543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endParaRPr lang="en-US" altLang="en-US"/>
          </a:p>
        </p:txBody>
      </p:sp>
      <p:sp>
        <p:nvSpPr>
          <p:cNvPr id="4180" name="Oval 3"/>
          <p:cNvSpPr>
            <a:spLocks noChangeArrowheads="1"/>
          </p:cNvSpPr>
          <p:nvPr/>
        </p:nvSpPr>
        <p:spPr bwMode="auto">
          <a:xfrm>
            <a:off x="4343400" y="2276475"/>
            <a:ext cx="520700" cy="9239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endParaRPr lang="en-US" altLang="en-US"/>
          </a:p>
        </p:txBody>
      </p:sp>
      <p:sp>
        <p:nvSpPr>
          <p:cNvPr id="4181" name="Oval 5"/>
          <p:cNvSpPr>
            <a:spLocks noChangeArrowheads="1"/>
          </p:cNvSpPr>
          <p:nvPr/>
        </p:nvSpPr>
        <p:spPr bwMode="auto">
          <a:xfrm>
            <a:off x="3733800" y="2276475"/>
            <a:ext cx="1031875" cy="771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endParaRPr lang="en-US" altLang="en-US"/>
          </a:p>
        </p:txBody>
      </p:sp>
      <p:sp>
        <p:nvSpPr>
          <p:cNvPr id="115" name="Rectangle 47"/>
          <p:cNvSpPr>
            <a:spLocks noChangeArrowheads="1"/>
          </p:cNvSpPr>
          <p:nvPr/>
        </p:nvSpPr>
        <p:spPr bwMode="auto">
          <a:xfrm>
            <a:off x="6478588" y="1733550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KAIZEN FINISH</a:t>
            </a:r>
          </a:p>
        </p:txBody>
      </p:sp>
      <p:sp>
        <p:nvSpPr>
          <p:cNvPr id="116" name="Rectangle 51"/>
          <p:cNvSpPr>
            <a:spLocks noChangeArrowheads="1"/>
          </p:cNvSpPr>
          <p:nvPr/>
        </p:nvSpPr>
        <p:spPr bwMode="auto">
          <a:xfrm>
            <a:off x="7773988" y="173355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29.05.2017</a:t>
            </a:r>
          </a:p>
        </p:txBody>
      </p:sp>
      <p:cxnSp>
        <p:nvCxnSpPr>
          <p:cNvPr id="4184" name="Straight Connector 7"/>
          <p:cNvCxnSpPr>
            <a:cxnSpLocks noChangeShapeType="1"/>
          </p:cNvCxnSpPr>
          <p:nvPr/>
        </p:nvCxnSpPr>
        <p:spPr bwMode="auto">
          <a:xfrm>
            <a:off x="995363" y="1979613"/>
            <a:ext cx="0" cy="8397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cxnSp>
        <p:nvCxnSpPr>
          <p:cNvPr id="4185" name="Straight Connector 12"/>
          <p:cNvCxnSpPr>
            <a:cxnSpLocks noChangeShapeType="1"/>
          </p:cNvCxnSpPr>
          <p:nvPr/>
        </p:nvCxnSpPr>
        <p:spPr bwMode="auto">
          <a:xfrm>
            <a:off x="3429000" y="2590800"/>
            <a:ext cx="0" cy="785813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sp>
        <p:nvSpPr>
          <p:cNvPr id="4186" name="Rounded Rectangle 15"/>
          <p:cNvSpPr>
            <a:spLocks noChangeArrowheads="1"/>
          </p:cNvSpPr>
          <p:nvPr/>
        </p:nvSpPr>
        <p:spPr bwMode="auto">
          <a:xfrm>
            <a:off x="3505200" y="2738438"/>
            <a:ext cx="228600" cy="385762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endParaRPr lang="en-US" altLang="en-US"/>
          </a:p>
        </p:txBody>
      </p:sp>
      <p:cxnSp>
        <p:nvCxnSpPr>
          <p:cNvPr id="4187" name="Straight Arrow Connector 17"/>
          <p:cNvCxnSpPr>
            <a:cxnSpLocks noChangeShapeType="1"/>
          </p:cNvCxnSpPr>
          <p:nvPr/>
        </p:nvCxnSpPr>
        <p:spPr bwMode="auto">
          <a:xfrm>
            <a:off x="3490913" y="2590800"/>
            <a:ext cx="0" cy="685800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 type="arrow" w="med" len="med"/>
              </a14:hiddenLine>
            </a:ext>
          </a:extLst>
        </p:spPr>
      </p:cxnSp>
      <p:cxnSp>
        <p:nvCxnSpPr>
          <p:cNvPr id="4188" name="Straight Connector 30"/>
          <p:cNvCxnSpPr>
            <a:cxnSpLocks noChangeShapeType="1"/>
            <a:endCxn id="4186" idx="2"/>
          </p:cNvCxnSpPr>
          <p:nvPr/>
        </p:nvCxnSpPr>
        <p:spPr bwMode="auto">
          <a:xfrm>
            <a:off x="3505200" y="2590800"/>
            <a:ext cx="114300" cy="533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sp>
        <p:nvSpPr>
          <p:cNvPr id="4189" name="Oval 5"/>
          <p:cNvSpPr>
            <a:spLocks noChangeArrowheads="1"/>
          </p:cNvSpPr>
          <p:nvPr/>
        </p:nvSpPr>
        <p:spPr bwMode="auto">
          <a:xfrm>
            <a:off x="381000" y="2057400"/>
            <a:ext cx="555625" cy="760413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endParaRPr lang="en-US" altLang="en-US"/>
          </a:p>
        </p:txBody>
      </p:sp>
      <p:sp>
        <p:nvSpPr>
          <p:cNvPr id="4190" name="Oval 6"/>
          <p:cNvSpPr>
            <a:spLocks noChangeArrowheads="1"/>
          </p:cNvSpPr>
          <p:nvPr/>
        </p:nvSpPr>
        <p:spPr bwMode="auto">
          <a:xfrm>
            <a:off x="304800" y="2152650"/>
            <a:ext cx="827088" cy="50958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endParaRPr lang="en-US" altLang="en-US"/>
          </a:p>
        </p:txBody>
      </p:sp>
      <p:sp>
        <p:nvSpPr>
          <p:cNvPr id="106" name="Rectangle 73"/>
          <p:cNvSpPr>
            <a:spLocks noChangeArrowheads="1"/>
          </p:cNvSpPr>
          <p:nvPr/>
        </p:nvSpPr>
        <p:spPr bwMode="auto">
          <a:xfrm>
            <a:off x="6707188" y="6094413"/>
            <a:ext cx="457200" cy="377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All tray </a:t>
            </a:r>
          </a:p>
        </p:txBody>
      </p:sp>
      <p:sp>
        <p:nvSpPr>
          <p:cNvPr id="107" name="Rectangle 73"/>
          <p:cNvSpPr>
            <a:spLocks noChangeArrowheads="1"/>
          </p:cNvSpPr>
          <p:nvPr/>
        </p:nvSpPr>
        <p:spPr bwMode="auto">
          <a:xfrm>
            <a:off x="7172325" y="6094413"/>
            <a:ext cx="525463" cy="377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15.06.16</a:t>
            </a:r>
          </a:p>
        </p:txBody>
      </p:sp>
      <p:sp>
        <p:nvSpPr>
          <p:cNvPr id="108" name="Rectangle 73"/>
          <p:cNvSpPr>
            <a:spLocks noChangeArrowheads="1"/>
          </p:cNvSpPr>
          <p:nvPr/>
        </p:nvSpPr>
        <p:spPr bwMode="auto">
          <a:xfrm>
            <a:off x="7697788" y="6099175"/>
            <a:ext cx="836612" cy="377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Sandip</a:t>
            </a: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Jagtap</a:t>
            </a:r>
          </a:p>
        </p:txBody>
      </p:sp>
      <p:sp>
        <p:nvSpPr>
          <p:cNvPr id="2" name="Rounded Rectangle 95"/>
          <p:cNvSpPr>
            <a:spLocks noChangeArrowheads="1"/>
          </p:cNvSpPr>
          <p:nvPr/>
        </p:nvSpPr>
        <p:spPr bwMode="auto">
          <a:xfrm>
            <a:off x="5640388" y="3376613"/>
            <a:ext cx="838200" cy="280987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>
            <a:noFill/>
          </a:ln>
          <a:ex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altLang="en-US" sz="105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After</a:t>
            </a:r>
          </a:p>
        </p:txBody>
      </p:sp>
      <p:sp>
        <p:nvSpPr>
          <p:cNvPr id="102" name="Rounded Rectangle 95"/>
          <p:cNvSpPr>
            <a:spLocks noChangeArrowheads="1"/>
          </p:cNvSpPr>
          <p:nvPr/>
        </p:nvSpPr>
        <p:spPr bwMode="auto">
          <a:xfrm>
            <a:off x="2360613" y="3376613"/>
            <a:ext cx="838200" cy="280987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>
            <a:noFill/>
          </a:ln>
          <a:ex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altLang="en-US" sz="105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Before</a:t>
            </a:r>
          </a:p>
        </p:txBody>
      </p:sp>
      <p:sp>
        <p:nvSpPr>
          <p:cNvPr id="4196" name="Rectangle 3"/>
          <p:cNvSpPr>
            <a:spLocks noChangeArrowheads="1"/>
          </p:cNvSpPr>
          <p:nvPr/>
        </p:nvSpPr>
        <p:spPr bwMode="auto">
          <a:xfrm>
            <a:off x="133350" y="6638925"/>
            <a:ext cx="20002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800"/>
              <a:t>Rev. no: 01 Rev . Date:15.12.2016</a:t>
            </a:r>
          </a:p>
        </p:txBody>
      </p:sp>
      <p:sp>
        <p:nvSpPr>
          <p:cNvPr id="4197" name="Rectangle 2"/>
          <p:cNvSpPr>
            <a:spLocks noChangeArrowheads="1"/>
          </p:cNvSpPr>
          <p:nvPr/>
        </p:nvSpPr>
        <p:spPr bwMode="auto">
          <a:xfrm>
            <a:off x="7620000" y="-7938"/>
            <a:ext cx="1371600" cy="215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800"/>
              <a:t>AHPL/QMS/FR/09/E</a:t>
            </a:r>
          </a:p>
        </p:txBody>
      </p:sp>
      <p:pic>
        <p:nvPicPr>
          <p:cNvPr id="4198" name="Picture 10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1039" y="1744663"/>
            <a:ext cx="3252786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" name="Picture 10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514" y="1752600"/>
            <a:ext cx="3035300" cy="163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074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</TotalTime>
  <Words>298</Words>
  <Application>Microsoft Office PowerPoint</Application>
  <PresentationFormat>On-screen Show (4:3)</PresentationFormat>
  <Paragraphs>85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Sandeep Dukare</cp:lastModifiedBy>
  <cp:revision>93</cp:revision>
  <cp:lastPrinted>2016-07-27T04:19:54Z</cp:lastPrinted>
  <dcterms:created xsi:type="dcterms:W3CDTF">2006-08-16T00:00:00Z</dcterms:created>
  <dcterms:modified xsi:type="dcterms:W3CDTF">2017-06-09T09:52:27Z</dcterms:modified>
</cp:coreProperties>
</file>